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81"/>
  </p:notesMasterIdLst>
  <p:sldIdLst>
    <p:sldId id="256" r:id="rId3"/>
    <p:sldId id="257" r:id="rId4"/>
    <p:sldId id="258" r:id="rId5"/>
    <p:sldId id="259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8" r:id="rId15"/>
    <p:sldId id="269" r:id="rId16"/>
    <p:sldId id="270" r:id="rId17"/>
    <p:sldId id="271" r:id="rId18"/>
    <p:sldId id="336" r:id="rId19"/>
    <p:sldId id="337" r:id="rId20"/>
    <p:sldId id="338" r:id="rId21"/>
    <p:sldId id="272" r:id="rId22"/>
    <p:sldId id="274" r:id="rId23"/>
    <p:sldId id="285" r:id="rId24"/>
    <p:sldId id="324" r:id="rId25"/>
    <p:sldId id="325" r:id="rId26"/>
    <p:sldId id="326" r:id="rId27"/>
    <p:sldId id="327" r:id="rId28"/>
    <p:sldId id="286" r:id="rId29"/>
    <p:sldId id="341" r:id="rId30"/>
    <p:sldId id="342" r:id="rId31"/>
    <p:sldId id="343" r:id="rId32"/>
    <p:sldId id="344" r:id="rId33"/>
    <p:sldId id="340" r:id="rId34"/>
    <p:sldId id="345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47" r:id="rId52"/>
    <p:sldId id="348" r:id="rId53"/>
    <p:sldId id="304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5" r:id="rId70"/>
    <p:sldId id="316" r:id="rId71"/>
    <p:sldId id="317" r:id="rId72"/>
    <p:sldId id="318" r:id="rId73"/>
    <p:sldId id="319" r:id="rId74"/>
    <p:sldId id="321" r:id="rId75"/>
    <p:sldId id="322" r:id="rId76"/>
    <p:sldId id="323" r:id="rId77"/>
    <p:sldId id="346" r:id="rId78"/>
    <p:sldId id="281" r:id="rId79"/>
    <p:sldId id="276" r:id="rId80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89B0F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5093" autoAdjust="0"/>
  </p:normalViewPr>
  <p:slideViewPr>
    <p:cSldViewPr>
      <p:cViewPr varScale="1">
        <p:scale>
          <a:sx n="51" d="100"/>
          <a:sy n="51" d="100"/>
        </p:scale>
        <p:origin x="132" y="798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2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35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33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158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04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44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0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021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8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832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3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60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17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57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84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228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74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40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63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31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40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70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미세먼지가 주로 어디서 많이 발생하는지 조사하던 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흔히 알려진 </a:t>
            </a:r>
            <a:r>
              <a:rPr lang="ko-KR" altLang="en-US" dirty="0" err="1" smtClean="0"/>
              <a:t>배출원보다</a:t>
            </a:r>
            <a:r>
              <a:rPr lang="ko-KR" altLang="en-US" dirty="0" smtClean="0"/>
              <a:t> 더 색다른 원인을 찾아보고 싶었습니다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그래서 공기 중 미세먼지의 이동에 영향을 미치는 바람과 관련이 있지 않을까 생각하게 되었고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태풍이 미세먼지를 옮기는데 어떤 역할을 하는지 확인해 보려 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하지만 태풍 데이터와 미세먼지 사이에는 큰 연관성을 찾기 어려웠고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대신 화력발전소가 미세먼지 배출과 어떤 연관이 있는지 조사하기로 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39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56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09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144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5216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015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3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08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56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4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27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869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0.png"/><Relationship Id="rId5" Type="http://schemas.openxmlformats.org/officeDocument/2006/relationships/image" Target="../media/image3.png"/><Relationship Id="rId10" Type="http://schemas.openxmlformats.org/officeDocument/2006/relationships/image" Target="../media/image84.png"/><Relationship Id="rId4" Type="http://schemas.openxmlformats.org/officeDocument/2006/relationships/image" Target="../media/image5.png"/><Relationship Id="rId9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.png"/><Relationship Id="rId10" Type="http://schemas.openxmlformats.org/officeDocument/2006/relationships/image" Target="../media/image96.png"/><Relationship Id="rId4" Type="http://schemas.openxmlformats.org/officeDocument/2006/relationships/image" Target="../media/image5.png"/><Relationship Id="rId9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8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0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32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최종</a:t>
            </a: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903125" y="8173792"/>
            <a:ext cx="15383253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(WITH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Python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, JAVA,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Spring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i="0" dirty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666627" y="3937450"/>
            <a:ext cx="15856251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녕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 dirty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-160458" y="3185314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</a:t>
            </a:r>
            <a:r>
              <a:rPr kumimoji="0" lang="ko-KR" altLang="en-US" sz="4000" b="1" i="0" baseline="0" dirty="0" smtClean="0">
                <a:solidFill>
                  <a:srgbClr val="808080">
                    <a:alpha val="100000"/>
                  </a:srgbClr>
                </a:solidFill>
                <a:latin typeface="D2Coding"/>
              </a:rPr>
              <a:t>그만 헤어지자</a:t>
            </a:r>
            <a:endParaRPr kumimoji="0" lang="ko-KR" altLang="en-US" sz="4000" b="1" i="0" dirty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728926" y="2483722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" name="TextBox 25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8" name="TextBox 27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75601" y="2091929"/>
            <a:ext cx="7874178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2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800" y="2320501"/>
            <a:ext cx="4036276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500" b="1" i="1" baseline="0" dirty="0" smtClean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  <a:t/>
            </a:r>
            <a:b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</a:br>
            <a:r>
              <a:rPr kumimoji="0" lang="ko-KR" altLang="en-US" sz="2500" b="1" i="1" baseline="0" dirty="0" smtClean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정보 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dirty="0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9" name="오른쪽 화살표 28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  <p:extLst>
      <p:ext uri="{BB962C8B-B14F-4D97-AF65-F5344CB8AC3E}">
        <p14:creationId xmlns:p14="http://schemas.microsoft.com/office/powerpoint/2010/main" val="6771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584" y="2540498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4107746315"/>
              </p:ext>
            </p:extLst>
          </p:nvPr>
        </p:nvGraphicFramePr>
        <p:xfrm>
          <a:off x="1337287" y="3319822"/>
          <a:ext cx="15879046" cy="6185305"/>
        </p:xfrm>
        <a:graphic>
          <a:graphicData uri="http://schemas.openxmlformats.org/drawingml/2006/table">
            <a:tbl>
              <a:tblPr firstRow="1" bandRow="1"/>
              <a:tblGrid>
                <a:gridCol w="22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6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98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18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0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443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지역별로 시각화하여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365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미래 </a:t>
            </a:r>
            <a:r>
              <a:rPr lang="en-US" altLang="ko-KR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1~3</a:t>
            </a: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일 </a:t>
            </a:r>
            <a:r>
              <a:rPr kumimoji="0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미세먼지안심여행지 </a:t>
            </a: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2107600923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사용자가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로그아웃할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메인화면으로 리다이렉트됨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회원가입할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있으며, 회원가입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성공시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 정보가 데이터베이스에 저장되고 로그인 페이지로 리다이렉트됨  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4107526" y="339071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포인트가 7개인 별 13"/>
          <p:cNvSpPr/>
          <p:nvPr/>
        </p:nvSpPr>
        <p:spPr>
          <a:xfrm>
            <a:off x="4064153" y="4928257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4064153" y="6465803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4128668" y="800359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>
            <p:extLst>
              <p:ext uri="{D42A27DB-BD31-4B8C-83A1-F6EECF244321}">
                <p14:modId xmlns:p14="http://schemas.microsoft.com/office/powerpoint/2010/main" val="1062453255"/>
              </p:ext>
            </p:extLst>
          </p:nvPr>
        </p:nvGraphicFramePr>
        <p:xfrm>
          <a:off x="1211323" y="2167185"/>
          <a:ext cx="16218950" cy="7053277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857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</a:t>
                      </a: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ID</a:t>
                      </a: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013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시군구를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8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</a:t>
                      </a:r>
                      <a:r>
                        <a:rPr kumimoji="0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가능</a:t>
                      </a:r>
                      <a:endParaRPr kumimoji="0" lang="en-US" altLang="ko-KR" sz="21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과거데이터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일 후의 미세먼지 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농도 예측 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013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 정보 제공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3912" y="2710155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3953912" y="6877198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3912" y="4090313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포인트가 7개인 별 19"/>
          <p:cNvSpPr/>
          <p:nvPr/>
        </p:nvSpPr>
        <p:spPr>
          <a:xfrm>
            <a:off x="3953912" y="5610286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포인트가 7개인 별 20"/>
          <p:cNvSpPr/>
          <p:nvPr/>
        </p:nvSpPr>
        <p:spPr>
          <a:xfrm>
            <a:off x="3953912" y="814256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2995555" y="6421704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84%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2978752" y="506400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82%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2995555" y="768706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67%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33282" y="910404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주변국을 중국으로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굽은 화살표 3"/>
          <p:cNvSpPr/>
          <p:nvPr/>
        </p:nvSpPr>
        <p:spPr>
          <a:xfrm flipV="1">
            <a:off x="9699120" y="897296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28432" y="5502351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개발 중단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굽은 화살표 26"/>
          <p:cNvSpPr/>
          <p:nvPr/>
        </p:nvSpPr>
        <p:spPr>
          <a:xfrm flipV="1">
            <a:off x="9694270" y="5371264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1300945296"/>
              </p:ext>
            </p:extLst>
          </p:nvPr>
        </p:nvGraphicFramePr>
        <p:xfrm>
          <a:off x="1212635" y="2701454"/>
          <a:ext cx="16003629" cy="6706060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7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168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6985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426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8071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25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모달창이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출력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144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7971" y="5823865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3957971" y="724423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3957971" y="411212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7971" y="840660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80860" y="513777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서비스 컨셉에 따라 국내 안심여행지를 테마파크로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flipV="1">
            <a:off x="9846698" y="500669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80860" y="6771877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주변국 미세먼지 예측 모델 개발 중단으로 추천 불가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flipV="1">
            <a:off x="9846698" y="6640790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7707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32725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603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15516535" y="1080888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5147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4018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50" name="타원 49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1" name="타원 50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타원 51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82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844482" y="10569752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3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8587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59329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38" name="타원 37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39" name="타원 38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3" name="타원 52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27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25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6744" y="2616949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</a:p>
        </p:txBody>
      </p:sp>
      <p:sp>
        <p:nvSpPr>
          <p:cNvPr id="5134" name="TextBox 5133"/>
          <p:cNvSpPr txBox="1"/>
          <p:nvPr/>
        </p:nvSpPr>
        <p:spPr>
          <a:xfrm>
            <a:off x="6209754" y="4276850"/>
            <a:ext cx="6993209" cy="2708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정의서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명세서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스토리보드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개발환경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3034230" y="8691471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3271" y="6572754"/>
            <a:ext cx="5559983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결과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lang="en-US" altLang="ko-KR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핵심코드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및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시행착오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소감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>
            <p:extLst>
              <p:ext uri="{D42A27DB-BD31-4B8C-83A1-F6EECF244321}">
                <p14:modId xmlns:p14="http://schemas.microsoft.com/office/powerpoint/2010/main" val="64030244"/>
              </p:ext>
            </p:extLst>
          </p:nvPr>
        </p:nvGraphicFramePr>
        <p:xfrm>
          <a:off x="1269792" y="2706200"/>
          <a:ext cx="15935566" cy="6680352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도시별</a:t>
                      </a: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월별 미세먼지 농도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1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대기질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실시간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연도별 </a:t>
                      </a: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시군구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미세먼지/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초미세먼지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발전소주변농도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일평균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최종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2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한국남동발전㈜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 주변 미세먼지 농도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기상청 기상 포털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기온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강수량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바람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습도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서울시 미세먼지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 특별시</a:t>
                      </a:r>
                      <a:endParaRPr kumimoji="1" lang="en-US" altLang="ko-KR" sz="2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416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2091110056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Open CV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26" name="Picture 2" descr="메인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70" y="565515"/>
            <a:ext cx="8993252" cy="9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"/>
          <p:cNvSpPr txBox="1"/>
          <p:nvPr/>
        </p:nvSpPr>
        <p:spPr>
          <a:xfrm>
            <a:off x="1168281" y="2776133"/>
            <a:ext cx="514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메인화면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7994440" y="3751755"/>
            <a:ext cx="5411194" cy="59603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41518" y="5385431"/>
            <a:ext cx="175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국내외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미세먼지농도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낮은 지역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랭킹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10</a:t>
            </a:r>
            <a:r>
              <a:rPr lang="ko-KR" altLang="en-US" sz="2000" b="1" i="1" dirty="0" smtClean="0">
                <a:solidFill>
                  <a:srgbClr val="FF0000"/>
                </a:solidFill>
              </a:rPr>
              <a:t>위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1231" y="4578932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로그인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91877" y="6703148"/>
            <a:ext cx="175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관련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뉴스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86969" y="166335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배너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322" y="3053131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메뉴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회원가입</a:t>
            </a:r>
            <a:endParaRPr lang="en-US" altLang="ko-KR" sz="2800" b="1" dirty="0" smtClean="0"/>
          </a:p>
        </p:txBody>
      </p:sp>
      <p:pic>
        <p:nvPicPr>
          <p:cNvPr id="2050" name="Picture 2" descr="회원가입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366" y="799649"/>
            <a:ext cx="8176863" cy="87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메인뷰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41" y="3367618"/>
            <a:ext cx="6105692" cy="62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65304" y="6511383"/>
            <a:ext cx="838354" cy="2674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7003658" y="2014757"/>
            <a:ext cx="2126806" cy="4630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타원 15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2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4098" name="Picture 2" descr="실시간뷰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03" y="1863412"/>
            <a:ext cx="11420269" cy="76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46374" y="1903689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5122" name="Picture 2" descr="실시간뷰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7" y="1505219"/>
            <a:ext cx="11602081" cy="80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547788" y="148245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65304" y="2158432"/>
            <a:ext cx="838354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64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6146" name="Picture 2" descr="실시간뷰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2" y="1482457"/>
            <a:ext cx="11586331" cy="79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53208" y="144088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30256" y="3174139"/>
            <a:ext cx="907762" cy="422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4694" y="2084426"/>
            <a:ext cx="859610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5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1139626" y="2669938"/>
            <a:ext cx="944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공공데이터포털 오픈</a:t>
            </a:r>
            <a:r>
              <a:rPr lang="en-US" altLang="ko-KR" sz="2800" b="1" dirty="0" smtClean="0"/>
              <a:t>API)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446718"/>
            <a:ext cx="12204873" cy="420907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045008" y="1424945"/>
            <a:ext cx="7083456" cy="1721157"/>
            <a:chOff x="1139626" y="3342134"/>
            <a:chExt cx="11572875" cy="2714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9626" y="3342134"/>
              <a:ext cx="11572875" cy="271462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11346739" y="5496584"/>
              <a:ext cx="1068113" cy="328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795672"/>
            <a:ext cx="8378879" cy="1657692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16" idx="2"/>
          </p:cNvCxnSpPr>
          <p:nvPr/>
        </p:nvCxnSpPr>
        <p:spPr>
          <a:xfrm flipH="1">
            <a:off x="13024564" y="2999450"/>
            <a:ext cx="3594835" cy="1225513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"/>
          <p:cNvSpPr txBox="1"/>
          <p:nvPr/>
        </p:nvSpPr>
        <p:spPr>
          <a:xfrm>
            <a:off x="11176872" y="8499257"/>
            <a:ext cx="645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실시간 미세먼지 농도 정보로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지역별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페이지</a:t>
            </a:r>
            <a:r>
              <a:rPr lang="en-US" altLang="ko-KR" sz="2800" dirty="0" smtClean="0"/>
              <a:t>(1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까지만 조회 가능</a:t>
            </a:r>
            <a:r>
              <a:rPr lang="en-US" altLang="ko-KR" sz="2800" dirty="0" smtClean="0"/>
              <a:t>..</a:t>
            </a:r>
          </a:p>
        </p:txBody>
      </p:sp>
      <p:sp>
        <p:nvSpPr>
          <p:cNvPr id="20" name="타원 19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이후 개별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34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110" y="3234181"/>
            <a:ext cx="1276350" cy="571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477" y="3976220"/>
            <a:ext cx="8867029" cy="17196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477" y="6627531"/>
            <a:ext cx="8867029" cy="21420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오른쪽 화살표 18"/>
          <p:cNvSpPr/>
          <p:nvPr/>
        </p:nvSpPr>
        <p:spPr>
          <a:xfrm rot="5400000">
            <a:off x="4965683" y="5206146"/>
            <a:ext cx="650574" cy="2021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"/>
          <p:cNvSpPr txBox="1"/>
          <p:nvPr/>
        </p:nvSpPr>
        <p:spPr>
          <a:xfrm>
            <a:off x="1063435" y="8956466"/>
            <a:ext cx="850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10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(2024~2023) Excel </a:t>
            </a:r>
            <a:r>
              <a:rPr lang="ko-KR" altLang="en-US" sz="2800" dirty="0" smtClean="0"/>
              <a:t>정보 </a:t>
            </a:r>
            <a:r>
              <a:rPr lang="en-US" altLang="ko-KR" sz="2800" dirty="0" smtClean="0"/>
              <a:t>Download(2.26GB)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9561" y="5987844"/>
            <a:ext cx="1990781" cy="30480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5947" y="3323477"/>
            <a:ext cx="6396220" cy="6079575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11075947" y="1767389"/>
            <a:ext cx="6769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err="1" smtClean="0"/>
              <a:t>Ecxel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파일을 연도별로 병합 →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사용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가능한 최대 행인 </a:t>
            </a:r>
            <a:r>
              <a:rPr lang="en-US" altLang="ko-KR" sz="2800" dirty="0" smtClean="0"/>
              <a:t>1,048,576</a:t>
            </a:r>
            <a:r>
              <a:rPr lang="ko-KR" altLang="en-US" sz="2800" dirty="0" smtClean="0"/>
              <a:t>행을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초과하여 </a:t>
            </a:r>
            <a:r>
              <a:rPr lang="en-US" altLang="ko-KR" sz="2800" dirty="0" smtClean="0"/>
              <a:t>CSV </a:t>
            </a:r>
            <a:r>
              <a:rPr lang="ko-KR" altLang="en-US" sz="2800" dirty="0" smtClean="0"/>
              <a:t>파일로 병합 수행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7157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4019746"/>
            <a:ext cx="6332877" cy="5541267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1292007" y="3397995"/>
            <a:ext cx="456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/>
              <a:t>결측치를</a:t>
            </a:r>
            <a:r>
              <a:rPr lang="ko-KR" altLang="en-US" sz="2800" dirty="0" smtClean="0"/>
              <a:t> 평균값으로 처리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297" y="4006080"/>
            <a:ext cx="8187323" cy="2796493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>
            <a:off x="8007604" y="5552204"/>
            <a:ext cx="650574" cy="2021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987055" y="2934411"/>
            <a:ext cx="8381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용량 문제로 </a:t>
            </a:r>
            <a:r>
              <a:rPr lang="ko-KR" altLang="en-US" sz="2800" dirty="0"/>
              <a:t>일부 컬럼만 선택하여 오라클 </a:t>
            </a:r>
            <a:r>
              <a:rPr lang="ko-KR" altLang="en-US" sz="2800" dirty="0" smtClean="0"/>
              <a:t>테이블 데이터를 불러들이고</a:t>
            </a:r>
            <a:r>
              <a:rPr lang="en-US" altLang="ko-KR" sz="2800" dirty="0" smtClean="0"/>
              <a:t>, Parquet 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저장</a:t>
            </a:r>
            <a:r>
              <a:rPr lang="en-US" altLang="ko-KR" sz="2800" dirty="0" smtClean="0"/>
              <a:t>(3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8" y="6884503"/>
            <a:ext cx="8183072" cy="26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54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‘</a:t>
            </a:r>
            <a:r>
              <a:rPr kumimoji="1" lang="ko-KR" altLang="en-US" sz="3500" b="0" i="0" baseline="0" dirty="0" err="1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미안행</a:t>
            </a:r>
            <a:r>
              <a:rPr kumimoji="1" lang="en-US" altLang="ko-KR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세먼지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안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녕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행</a:t>
            </a:r>
            <a:r>
              <a:rPr kumimoji="1" lang="en-US" altLang="ko-KR" sz="350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’</a:t>
            </a:r>
            <a:endParaRPr kumimoji="1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19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일(금) 약 6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2527923692"/>
              </p:ext>
            </p:extLst>
          </p:nvPr>
        </p:nvGraphicFramePr>
        <p:xfrm>
          <a:off x="1139626" y="3455415"/>
          <a:ext cx="16160973" cy="6041933"/>
        </p:xfrm>
        <a:graphic>
          <a:graphicData uri="http://schemas.openxmlformats.org/drawingml/2006/table">
            <a:tbl>
              <a:tblPr firstRow="1" bandRow="1"/>
              <a:tblGrid>
                <a:gridCol w="3272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알고리즘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장단점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428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ARIMA(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계절성과 추세를 모델링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이해하기 쉬운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가지고 있어 많이 사용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계절적인 패턴을 잘 처리하지 못할 수 있고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매개변수 설정이 비교적 어려움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LSTM(Long Short-Term Memory)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장기 의존성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(Long-term dependency)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을 잘 학습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시퀀스 데이터의 복잡한 패턴을 모델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복잡한 모델 구조와 많은 데이터를 필요로 하며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훈련 시간이 길 수 있음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.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하이퍼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튜닝이 중요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3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Prophet(by Facebook)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휴일 효과 등을 자동으로 처리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트렌드 변화를 고려하여 예측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다소 제한된 유연성을 가질 수 있어 모든 유형의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적합하지 않을 수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있음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SARIMA(Seasonal 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계절성을 포함한 복잡한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패턴을 모델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상대적으로 간단한 모델 구조에도 높은 예측 가능성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다양한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 가능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모델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설정이 다소 복잡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일부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데이터셋에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대해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과적합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문제 발생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9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3391679"/>
            <a:ext cx="11550652" cy="60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3448948"/>
            <a:ext cx="11525741" cy="568414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35209" y="8416733"/>
            <a:ext cx="8126550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2"/>
          <p:cNvSpPr txBox="1"/>
          <p:nvPr/>
        </p:nvSpPr>
        <p:spPr>
          <a:xfrm>
            <a:off x="13020855" y="4357773"/>
            <a:ext cx="59446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[</a:t>
            </a:r>
            <a:r>
              <a:rPr lang="ko-KR" altLang="en-US" sz="2800" dirty="0" smtClean="0"/>
              <a:t>남은 과제</a:t>
            </a:r>
            <a:r>
              <a:rPr lang="en-US" altLang="ko-KR" sz="2800" dirty="0"/>
              <a:t>]</a:t>
            </a:r>
            <a:endParaRPr lang="en-US" altLang="ko-KR" sz="2800" dirty="0" smtClean="0"/>
          </a:p>
          <a:p>
            <a:r>
              <a:rPr lang="ko-KR" altLang="en-US" sz="2800" dirty="0" smtClean="0"/>
              <a:t>실제 </a:t>
            </a:r>
            <a:r>
              <a:rPr lang="en-US" altLang="ko-KR" sz="2800" dirty="0" smtClean="0"/>
              <a:t>2024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6</a:t>
            </a:r>
            <a:r>
              <a:rPr lang="ko-KR" altLang="en-US" sz="2800" dirty="0" smtClean="0"/>
              <a:t>월 </a:t>
            </a:r>
            <a:r>
              <a:rPr lang="en-US" altLang="ko-KR" sz="2800" dirty="0" smtClean="0"/>
              <a:t>26</a:t>
            </a:r>
            <a:r>
              <a:rPr lang="ko-KR" altLang="en-US" sz="2800" dirty="0" smtClean="0"/>
              <a:t>일과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비교하여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매우 낮은 예측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정확도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b="1" dirty="0" smtClean="0"/>
              <a:t>예측 정확도를 올릴 수 있는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예측모델 선정 및 변수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추가 필요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9850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테스트 데이터 확보</a:t>
            </a:r>
            <a:endParaRPr lang="en-US" altLang="ko-KR" sz="2800" b="1" dirty="0" smtClean="0"/>
          </a:p>
        </p:txBody>
      </p:sp>
      <p:sp>
        <p:nvSpPr>
          <p:cNvPr id="18" name="TextBox 2"/>
          <p:cNvSpPr txBox="1"/>
          <p:nvPr/>
        </p:nvSpPr>
        <p:spPr>
          <a:xfrm>
            <a:off x="11781301" y="5190944"/>
            <a:ext cx="59446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[</a:t>
            </a:r>
            <a:r>
              <a:rPr lang="ko-KR" altLang="en-US" sz="2800" dirty="0" smtClean="0"/>
              <a:t>남은 과제</a:t>
            </a:r>
            <a:r>
              <a:rPr lang="en-US" altLang="ko-KR" sz="2800" dirty="0"/>
              <a:t>]</a:t>
            </a:r>
            <a:endParaRPr lang="en-US" altLang="ko-KR" sz="2800" dirty="0" smtClean="0"/>
          </a:p>
          <a:p>
            <a:r>
              <a:rPr lang="en-US" altLang="ko-KR" sz="2800" b="1" dirty="0" smtClean="0"/>
              <a:t>2024</a:t>
            </a:r>
            <a:r>
              <a:rPr lang="ko-KR" altLang="en-US" sz="2800" b="1" dirty="0" smtClean="0"/>
              <a:t>년 미세먼지 농도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데이터 </a:t>
            </a:r>
            <a:r>
              <a:rPr lang="ko-KR" altLang="en-US" sz="2800" b="1" dirty="0" err="1" smtClean="0"/>
              <a:t>크롤링을</a:t>
            </a:r>
            <a:r>
              <a:rPr lang="ko-KR" altLang="en-US" sz="2800" b="1" dirty="0" smtClean="0"/>
              <a:t> 통해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테스트 데이터 확보 필요</a:t>
            </a:r>
            <a:endParaRPr lang="en-US" altLang="ko-KR" sz="2800" b="1" dirty="0" smtClean="0"/>
          </a:p>
          <a:p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655" y="3308890"/>
            <a:ext cx="9324917" cy="61376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788853" y="5102311"/>
            <a:ext cx="7254147" cy="44124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78" y="739673"/>
            <a:ext cx="3191320" cy="43249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078" y="5189300"/>
            <a:ext cx="3305636" cy="4391638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139626" y="3640713"/>
            <a:ext cx="51470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웹 </a:t>
            </a:r>
            <a:r>
              <a:rPr lang="ko-KR" altLang="en-US" sz="2800" dirty="0" err="1" smtClean="0"/>
              <a:t>크롤링을</a:t>
            </a:r>
            <a:r>
              <a:rPr lang="ko-KR" altLang="en-US" sz="2800" dirty="0" smtClean="0"/>
              <a:t> 통해서 전 세계 </a:t>
            </a:r>
            <a:endParaRPr lang="en-US" altLang="ko-KR" sz="2800" dirty="0" smtClean="0"/>
          </a:p>
          <a:p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r>
              <a:rPr lang="ko-KR" altLang="en-US" sz="2800" dirty="0" err="1" smtClean="0"/>
              <a:t>대기질이</a:t>
            </a:r>
            <a:r>
              <a:rPr lang="ko-KR" altLang="en-US" sz="2800" dirty="0" smtClean="0"/>
              <a:t> 좋은 순위를 메인페이지에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구현했습니다</a:t>
            </a:r>
            <a:r>
              <a:rPr lang="en-US" altLang="ko-KR" sz="2800" dirty="0" smtClean="0"/>
              <a:t>. 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컨트롤러에서 </a:t>
            </a:r>
            <a:r>
              <a:rPr lang="en-US" altLang="ko-KR" sz="2800" dirty="0" smtClean="0"/>
              <a:t>html</a:t>
            </a:r>
            <a:r>
              <a:rPr lang="ko-KR" altLang="en-US" sz="2800" dirty="0" smtClean="0"/>
              <a:t>을 불러와 태그로 데이터 </a:t>
            </a:r>
            <a:r>
              <a:rPr lang="ko-KR" altLang="en-US" sz="2800" dirty="0" err="1" smtClean="0"/>
              <a:t>파싱</a:t>
            </a:r>
            <a:r>
              <a:rPr lang="ko-KR" altLang="en-US" sz="2800" dirty="0" smtClean="0"/>
              <a:t> 후 필요한 데이터를 리스트에 담아서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뷰로 전송하였습니다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0403" y="828349"/>
            <a:ext cx="7914610" cy="87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793" y="1838484"/>
            <a:ext cx="10759986" cy="7192102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1139626" y="3386322"/>
            <a:ext cx="5057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데이터가공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(1-1)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전 세계 </a:t>
            </a:r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endParaRPr lang="en-US" altLang="ko-KR" sz="2800" dirty="0" smtClean="0"/>
          </a:p>
          <a:p>
            <a:r>
              <a:rPr lang="en-US" altLang="ko-KR" sz="2800" dirty="0" smtClean="0"/>
              <a:t>csv</a:t>
            </a:r>
            <a:r>
              <a:rPr lang="ko-KR" altLang="en-US" sz="2800" dirty="0" smtClean="0"/>
              <a:t>파일 다운로드 후 형식에 </a:t>
            </a:r>
            <a:endParaRPr lang="en-US" altLang="ko-KR" sz="2800" dirty="0" smtClean="0"/>
          </a:p>
          <a:p>
            <a:r>
              <a:rPr lang="ko-KR" altLang="en-US" sz="2800" dirty="0" smtClean="0"/>
              <a:t>맞게 수정해서 분석할 수 있는</a:t>
            </a:r>
            <a:endParaRPr lang="en-US" altLang="ko-KR" sz="2800" dirty="0" smtClean="0"/>
          </a:p>
          <a:p>
            <a:r>
              <a:rPr lang="ko-KR" altLang="en-US" sz="2800" dirty="0" smtClean="0"/>
              <a:t>데이터로 가공하였습니다</a:t>
            </a:r>
            <a:r>
              <a:rPr lang="en-US" altLang="ko-KR" sz="2800" dirty="0" smtClean="0"/>
              <a:t>. </a:t>
            </a:r>
            <a:endParaRPr lang="en-US" altLang="ko-KR" sz="2800" dirty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추후에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 넣어서 작업 예정입니다</a:t>
            </a:r>
            <a:r>
              <a:rPr lang="en-US" altLang="ko-KR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3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065" y="568591"/>
            <a:ext cx="5008101" cy="30233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1066" y="3555249"/>
            <a:ext cx="5008101" cy="30233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1066" y="6612752"/>
            <a:ext cx="5008101" cy="30233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063" y="3548326"/>
            <a:ext cx="8746391" cy="6087797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7027389" y="1617347"/>
            <a:ext cx="51470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데이터별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히트맵</a:t>
            </a:r>
            <a:r>
              <a:rPr lang="ko-KR" altLang="en-US" sz="2800" b="1" dirty="0" smtClean="0"/>
              <a:t> 구성 </a:t>
            </a:r>
            <a:r>
              <a:rPr lang="en-US" altLang="ko-KR" sz="2800" b="1" dirty="0" smtClean="0"/>
              <a:t>(1-2)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각각의 파일에 있는 </a:t>
            </a:r>
            <a:r>
              <a:rPr lang="ko-KR" altLang="en-US" sz="2400" dirty="0" err="1" smtClean="0"/>
              <a:t>컬럼마다</a:t>
            </a:r>
            <a:r>
              <a:rPr lang="ko-KR" altLang="en-US" sz="2400" dirty="0" smtClean="0"/>
              <a:t> 상관관계를 </a:t>
            </a:r>
            <a:r>
              <a:rPr lang="ko-KR" altLang="en-US" sz="2400" dirty="0" err="1" smtClean="0"/>
              <a:t>히트맵으로</a:t>
            </a:r>
            <a:r>
              <a:rPr lang="ko-KR" altLang="en-US" sz="2400" dirty="0" smtClean="0"/>
              <a:t> 구현해봤습니다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7999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7696" y="180524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9" name="TextBox 2"/>
          <p:cNvSpPr txBox="1"/>
          <p:nvPr/>
        </p:nvSpPr>
        <p:spPr>
          <a:xfrm>
            <a:off x="1047341" y="2670713"/>
            <a:ext cx="715964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중국의 특정 도시들과 서울의 데이터를 병합해서 예측모델을 만들었습니다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그리고 </a:t>
            </a:r>
            <a:r>
              <a:rPr lang="en-US" altLang="ko-KR" sz="2400" dirty="0" smtClean="0"/>
              <a:t>null</a:t>
            </a:r>
            <a:r>
              <a:rPr lang="ko-KR" altLang="en-US" sz="2400" dirty="0" smtClean="0"/>
              <a:t>값 처리와 </a:t>
            </a:r>
            <a:r>
              <a:rPr lang="ko-KR" altLang="en-US" sz="2400" dirty="0" err="1" smtClean="0"/>
              <a:t>타입에러를</a:t>
            </a:r>
            <a:r>
              <a:rPr lang="ko-KR" altLang="en-US" sz="2400" dirty="0" smtClean="0"/>
              <a:t> 우려하여 가공하였고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데이터 분할 후 모델에 학습시켜 미래의 데이터를 예측해보았습니다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70" y="5348498"/>
            <a:ext cx="8482700" cy="19954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64" y="7448062"/>
            <a:ext cx="8482700" cy="199543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463" y="2743580"/>
            <a:ext cx="8519315" cy="53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50" y="171107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44" y="5540454"/>
            <a:ext cx="7221557" cy="4184546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792375" y="2630050"/>
            <a:ext cx="722155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(1-4)</a:t>
            </a:r>
          </a:p>
          <a:p>
            <a:r>
              <a:rPr lang="ko-KR" altLang="en-US" sz="2400" dirty="0" smtClean="0"/>
              <a:t>병합 후 분리한 데이터를 가지고 분석하여 매년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매월 마다 일어나는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데이터들을 가지고 미래의 </a:t>
            </a:r>
            <a:r>
              <a:rPr lang="ko-KR" altLang="en-US" sz="2400" dirty="0" err="1" smtClean="0"/>
              <a:t>대기질을</a:t>
            </a:r>
            <a:r>
              <a:rPr lang="ko-KR" altLang="en-US" sz="2400" dirty="0" smtClean="0"/>
              <a:t> 예측해보았고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현재 있는 데이터들과 비교해보았는데 오차율이 높게 나왔고</a:t>
            </a:r>
            <a:r>
              <a:rPr lang="en-US" altLang="ko-KR" sz="2400" dirty="0" smtClean="0"/>
              <a:t>,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R^2 </a:t>
            </a:r>
            <a:r>
              <a:rPr lang="ko-KR" altLang="en-US" sz="2400" dirty="0" smtClean="0"/>
              <a:t>점수가 매우 낮게 나와서 유의미한 데이터가 아니라고 결론 지었습니다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728" y="1937268"/>
            <a:ext cx="9456661" cy="77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338" y="18007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1063435" y="2957033"/>
            <a:ext cx="54005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가공 </a:t>
            </a:r>
            <a:r>
              <a:rPr lang="en-US" altLang="ko-KR" sz="2800" b="1" dirty="0" smtClean="0"/>
              <a:t>– (2-1)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 특정 도시로 </a:t>
            </a:r>
            <a:r>
              <a:rPr lang="en-US" altLang="ko-KR" sz="2400" dirty="0" smtClean="0"/>
              <a:t>‘</a:t>
            </a:r>
            <a:r>
              <a:rPr lang="ko-KR" altLang="en-US" sz="2400" dirty="0" err="1" smtClean="0"/>
              <a:t>랴오청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을 선택하여 그 지역과 서울과의 미세먼지 연관성을 파악하고 대략적으로 중국 지역에서 서울까지 미세먼지가 영향을 끼치는 시간이 </a:t>
            </a:r>
            <a:r>
              <a:rPr lang="ko-KR" altLang="en-US" sz="2400" dirty="0" err="1" smtClean="0"/>
              <a:t>얼마정도</a:t>
            </a:r>
            <a:r>
              <a:rPr lang="ko-KR" altLang="en-US" sz="2400" dirty="0" smtClean="0"/>
              <a:t> 걸리는지 분석해보았습니다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위 코드는 데이터 전처리 과정입니다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550" y="563477"/>
            <a:ext cx="7982500" cy="914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0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3219259908"/>
              </p:ext>
            </p:extLst>
          </p:nvPr>
        </p:nvGraphicFramePr>
        <p:xfrm>
          <a:off x="1261810" y="2701456"/>
          <a:ext cx="15748242" cy="6629845"/>
        </p:xfrm>
        <a:graphic>
          <a:graphicData uri="http://schemas.openxmlformats.org/drawingml/2006/table">
            <a:tbl>
              <a:tblPr firstRow="1" bandRow="1"/>
              <a:tblGrid>
                <a:gridCol w="17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발표,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유사서비스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분석 및 서비스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기획안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작성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64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SPRING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랭킹 등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국내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추천서비스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이미지 디자인,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구현, 로그인/회원가입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관리,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관련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기사 제공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기능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DJANGO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실시간 정보 제공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(1~3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개별 확인 및 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4805" y="1712928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063435" y="2615887"/>
            <a:ext cx="753756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(PM2.5)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두 데이터간의 상관 분석을 통하여 중국 지역과 서울 </a:t>
            </a:r>
            <a:r>
              <a:rPr lang="ko-KR" altLang="en-US" sz="2400" dirty="0" err="1" smtClean="0"/>
              <a:t>대기질의</a:t>
            </a:r>
            <a:r>
              <a:rPr lang="ko-KR" altLang="en-US" sz="2400" dirty="0" smtClean="0"/>
              <a:t> 접점을 찾아 평균을 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대략적으로 중국 도시의 </a:t>
            </a:r>
            <a:r>
              <a:rPr lang="en-US" altLang="ko-KR" sz="2400" dirty="0" smtClean="0"/>
              <a:t>PM2.5 </a:t>
            </a:r>
            <a:r>
              <a:rPr lang="ko-KR" altLang="en-US" sz="2400" dirty="0" smtClean="0"/>
              <a:t>지수가 서울에 영향을 끼치는 기간은 대략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일 정도로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087" y="7403328"/>
            <a:ext cx="10446307" cy="22479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245" y="5205615"/>
            <a:ext cx="10519504" cy="22574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901" y="2165022"/>
            <a:ext cx="8012285" cy="29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4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8400" y="1793834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7" name="TextBox 2"/>
          <p:cNvSpPr txBox="1"/>
          <p:nvPr/>
        </p:nvSpPr>
        <p:spPr>
          <a:xfrm>
            <a:off x="1042008" y="2793358"/>
            <a:ext cx="624711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(PM10)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같은 방식으로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도 측정해보았습니다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결과는 약 </a:t>
            </a:r>
            <a:r>
              <a:rPr lang="en-US" altLang="ko-KR" sz="2400" dirty="0" smtClean="0"/>
              <a:t>2.8</a:t>
            </a:r>
            <a:r>
              <a:rPr lang="ko-KR" altLang="en-US" sz="2400" dirty="0" smtClean="0"/>
              <a:t>일이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4" y="5289938"/>
            <a:ext cx="7428764" cy="17549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17" y="7535728"/>
            <a:ext cx="7326101" cy="17259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018" y="2388663"/>
            <a:ext cx="9440408" cy="71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7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8400" y="1793834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7" name="TextBox 2"/>
          <p:cNvSpPr txBox="1"/>
          <p:nvPr/>
        </p:nvSpPr>
        <p:spPr>
          <a:xfrm>
            <a:off x="1034637" y="3969514"/>
            <a:ext cx="5091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결과 </a:t>
            </a:r>
            <a:r>
              <a:rPr lang="en-US" altLang="ko-KR" sz="2800" b="1" dirty="0" smtClean="0"/>
              <a:t>– (2-4)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결과적으로 </a:t>
            </a:r>
            <a:r>
              <a:rPr lang="en-US" altLang="ko-KR" sz="2400" dirty="0" smtClean="0"/>
              <a:t>PM2.5</a:t>
            </a:r>
            <a:r>
              <a:rPr lang="ko-KR" altLang="en-US" sz="2400" dirty="0" smtClean="0"/>
              <a:t>가 도착하는 시간과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이 서울에 도착하는 시간을 출력해보았습니다</a:t>
            </a:r>
            <a:r>
              <a:rPr lang="en-US" altLang="ko-KR" sz="2400" dirty="0" smtClean="0"/>
              <a:t>.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하지만 데이터 컬럼의 수가 너무 부족하여 더 많은 데이터를 변수에 두고 데이터를 분석해보도록 하겠습니다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165" y="5554564"/>
            <a:ext cx="10865694" cy="40420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5444" y="2924579"/>
            <a:ext cx="9080415" cy="24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보령 화력발전소와 주변 지역의 미세먼지의 관련도 분석</a:t>
            </a:r>
            <a:endParaRPr kumimoji="0" lang="en-US" altLang="ko-KR" sz="2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931" y="4756825"/>
            <a:ext cx="7617499" cy="144414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8477" y="2859919"/>
            <a:ext cx="8107796" cy="64008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1931" y="3234181"/>
            <a:ext cx="76216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공공데이터포털에서 화력발전소의 미세먼지 배출량을 </a:t>
            </a:r>
            <a:r>
              <a:rPr lang="en-US" altLang="ko-KR" sz="2400" dirty="0" err="1" smtClean="0"/>
              <a:t>api</a:t>
            </a:r>
            <a:r>
              <a:rPr lang="ko-KR" altLang="en-US" sz="2400" dirty="0" smtClean="0"/>
              <a:t>로 </a:t>
            </a:r>
            <a:r>
              <a:rPr lang="en-US" altLang="ko-KR" sz="2400" dirty="0" smtClean="0"/>
              <a:t>2022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~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12</a:t>
            </a:r>
            <a:r>
              <a:rPr lang="ko-KR" altLang="en-US" sz="2400" dirty="0" smtClean="0"/>
              <a:t>월의 데이터를 </a:t>
            </a:r>
            <a:r>
              <a:rPr lang="en-US" altLang="ko-KR" sz="2400" dirty="0" err="1" smtClean="0"/>
              <a:t>BeautifulSoup</a:t>
            </a:r>
            <a:r>
              <a:rPr lang="ko-KR" altLang="en-US" sz="2400" dirty="0" smtClean="0"/>
              <a:t>로 </a:t>
            </a:r>
            <a:r>
              <a:rPr lang="ko-KR" altLang="en-US" sz="2400" dirty="0" err="1" smtClean="0"/>
              <a:t>파씽</a:t>
            </a:r>
            <a:r>
              <a:rPr lang="ko-KR" altLang="en-US" sz="2400" dirty="0" smtClean="0"/>
              <a:t> 그리고 </a:t>
            </a:r>
            <a:r>
              <a:rPr lang="en-US" altLang="ko-KR" sz="2400" dirty="0" err="1" smtClean="0"/>
              <a:t>DataFrame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으로 전환</a:t>
            </a:r>
            <a:endParaRPr lang="ko-KR" altLang="en-US" sz="24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r="41770" b="2588"/>
          <a:stretch/>
        </p:blipFill>
        <p:spPr>
          <a:xfrm>
            <a:off x="1061931" y="6313935"/>
            <a:ext cx="7617499" cy="3071605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3" name="타원 2"/>
          <p:cNvSpPr/>
          <p:nvPr/>
        </p:nvSpPr>
        <p:spPr>
          <a:xfrm>
            <a:off x="1516250" y="5712427"/>
            <a:ext cx="685926" cy="4110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252375" y="3234181"/>
            <a:ext cx="685926" cy="4110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3" idx="4"/>
            <a:endCxn id="24" idx="4"/>
          </p:cNvCxnSpPr>
          <p:nvPr/>
        </p:nvCxnSpPr>
        <p:spPr>
          <a:xfrm rot="5400000" flipH="1" flipV="1">
            <a:off x="6488152" y="-983728"/>
            <a:ext cx="2478246" cy="11736125"/>
          </a:xfrm>
          <a:prstGeom prst="curvedConnector3">
            <a:avLst>
              <a:gd name="adj1" fmla="val 261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71148" y="8782853"/>
            <a:ext cx="1295638" cy="4505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stCxn id="10" idx="0"/>
          </p:cNvCxnSpPr>
          <p:nvPr/>
        </p:nvCxnSpPr>
        <p:spPr>
          <a:xfrm rot="16200000" flipV="1">
            <a:off x="9032642" y="7496527"/>
            <a:ext cx="933115" cy="163953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6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4" y="4070826"/>
            <a:ext cx="11367365" cy="1574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3435" y="2648743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분석하기 위해서는 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월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그리고 시간대 별로 되어 있는 데이터의 형식을 년과 월만 있는 형식으로 바꿔줘야 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4941"/>
          <a:stretch/>
        </p:blipFill>
        <p:spPr>
          <a:xfrm>
            <a:off x="1063434" y="5867482"/>
            <a:ext cx="16381542" cy="3784174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507032" y="4301177"/>
            <a:ext cx="685926" cy="457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713197" y="5818086"/>
            <a:ext cx="685926" cy="457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구부러진 연결선 3"/>
          <p:cNvCxnSpPr>
            <a:stCxn id="2" idx="4"/>
            <a:endCxn id="19" idx="0"/>
          </p:cNvCxnSpPr>
          <p:nvPr/>
        </p:nvCxnSpPr>
        <p:spPr>
          <a:xfrm rot="16200000" flipH="1">
            <a:off x="9423265" y="-1814810"/>
            <a:ext cx="1059625" cy="1420616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66" y="3671516"/>
            <a:ext cx="14547577" cy="16966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3435" y="2608042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분석할 때 필요한 정보를 남겨두고 필요 없는 부분은 </a:t>
            </a:r>
            <a:r>
              <a:rPr lang="en-US" altLang="ko-KR" sz="2400" dirty="0" smtClean="0"/>
              <a:t>drop </a:t>
            </a:r>
            <a:r>
              <a:rPr lang="ko-KR" altLang="en-US" sz="2400" dirty="0" smtClean="0"/>
              <a:t>했습니다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4" y="5456233"/>
            <a:ext cx="8378879" cy="41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분석을 하기 위해서 아까 만들어 놓은 </a:t>
            </a:r>
            <a:r>
              <a:rPr lang="en-US" altLang="ko-KR" sz="2400" dirty="0" smtClean="0"/>
              <a:t>‘date’</a:t>
            </a:r>
            <a:r>
              <a:rPr lang="ko-KR" altLang="en-US" sz="2400" dirty="0" smtClean="0"/>
              <a:t>를 이용해서 그 달의 평균을 구한다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이제 보령 화력발전소의 미세먼지 발생량의 데이터는 완성입니다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4448558"/>
            <a:ext cx="10651463" cy="10427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26" y="5886781"/>
            <a:ext cx="10647261" cy="929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4280" y="2557552"/>
            <a:ext cx="4448916" cy="68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이제 보령화력발전소 주변 지역 미세먼지 정보가 필요합니다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아까와 같은 형식으로 만들어 주겠습니다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먼저 </a:t>
            </a:r>
            <a:r>
              <a:rPr lang="en-US" altLang="ko-KR" sz="2400" dirty="0" smtClean="0"/>
              <a:t>csv</a:t>
            </a:r>
            <a:r>
              <a:rPr lang="ko-KR" altLang="en-US" sz="2400" dirty="0" smtClean="0"/>
              <a:t>파일로 가지고 왔습니다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08" y="3882668"/>
            <a:ext cx="13544108" cy="12568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108" y="5243840"/>
            <a:ext cx="8685254" cy="43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가지고온</a:t>
            </a:r>
            <a:r>
              <a:rPr lang="ko-KR" altLang="en-US" sz="2400" dirty="0" smtClean="0"/>
              <a:t> 파일을 아까와 같이 년과 월로 되게 만들어 주겠습니다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778899"/>
            <a:ext cx="9834550" cy="7636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5220919"/>
            <a:ext cx="9293662" cy="8784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6797110"/>
            <a:ext cx="10784205" cy="72001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6" y="8200148"/>
            <a:ext cx="10145362" cy="916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9258" y="3454515"/>
            <a:ext cx="2014465" cy="5945921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아래쪽 화살표 1"/>
          <p:cNvSpPr/>
          <p:nvPr/>
        </p:nvSpPr>
        <p:spPr>
          <a:xfrm>
            <a:off x="5479378" y="472674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>
            <a:off x="5479377" y="6347940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5477841" y="775801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/>
          <p:nvPr/>
        </p:nvCxnSpPr>
        <p:spPr>
          <a:xfrm flipV="1">
            <a:off x="11284988" y="6435498"/>
            <a:ext cx="3704270" cy="222302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이제 만들어진 데이터들을 </a:t>
            </a:r>
            <a:r>
              <a:rPr lang="en-US" altLang="ko-KR" sz="2400" dirty="0" err="1" smtClean="0"/>
              <a:t>concat</a:t>
            </a:r>
            <a:r>
              <a:rPr lang="ko-KR" altLang="en-US" sz="2400" dirty="0" smtClean="0"/>
              <a:t>함수로 결합합니다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2945" t="2116" b="58503"/>
          <a:stretch/>
        </p:blipFill>
        <p:spPr>
          <a:xfrm>
            <a:off x="1139626" y="3106452"/>
            <a:ext cx="15026930" cy="1981564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624" y="3669360"/>
            <a:ext cx="8216536" cy="5992958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위로 굽은 화살표 1"/>
          <p:cNvSpPr/>
          <p:nvPr/>
        </p:nvSpPr>
        <p:spPr>
          <a:xfrm rot="5400000">
            <a:off x="5029432" y="5233595"/>
            <a:ext cx="2058964" cy="2956484"/>
          </a:xfrm>
          <a:prstGeom prst="bentUpArrow">
            <a:avLst>
              <a:gd name="adj1" fmla="val 25000"/>
              <a:gd name="adj2" fmla="val 27429"/>
              <a:gd name="adj3" fmla="val 27429"/>
            </a:avLst>
          </a:prstGeom>
          <a:solidFill>
            <a:srgbClr val="D9D9D9"/>
          </a:solidFill>
          <a:ln w="28575"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18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8947102"/>
            <a:ext cx="662660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1400" b="1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992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이제 상관계수를 확인하고 좀더 직관적으로 확인하기 위해 라인 그래프를 그려보겠습니다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743001"/>
            <a:ext cx="7470805" cy="2844596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321" y="2319613"/>
            <a:ext cx="8848567" cy="640089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69137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5" y="2561876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바람의 영향과 지역간의 차이가 있을 수 있어서 보령의 주변의 지역까지 한번에 비교해보겠습니다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25" y="3882291"/>
            <a:ext cx="6854815" cy="57610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440" y="2632354"/>
            <a:ext cx="9485586" cy="350193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472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결론</a:t>
            </a:r>
            <a:endParaRPr lang="ko-KR" altLang="en-US" sz="2800" b="1" dirty="0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139626" y="3654166"/>
            <a:ext cx="7621400" cy="5677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보령 </a:t>
            </a:r>
            <a:r>
              <a:rPr lang="ko-KR" altLang="en-US" dirty="0"/>
              <a:t>석탄화력발전소의 대기오염물질 배출량 증가가 인근 </a:t>
            </a:r>
            <a:r>
              <a:rPr lang="ko-KR" altLang="en-US" dirty="0" err="1"/>
              <a:t>대기질에</a:t>
            </a:r>
            <a:r>
              <a:rPr lang="ko-KR" altLang="en-US" dirty="0"/>
              <a:t> 미치는 영향을 분석한 연구에서는 발전소의 오염물질 배출량과 인근 대기측정망의 오염물질 농도 사이에 낮은 상관계수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0.6~0.5)</a:t>
            </a:r>
            <a:r>
              <a:rPr lang="ko-KR" altLang="en-US" dirty="0"/>
              <a:t>가 나타났다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대기질이</a:t>
            </a:r>
            <a:r>
              <a:rPr lang="ko-KR" altLang="en-US" dirty="0"/>
              <a:t> 발전소 외 다른 요인의 영향을 많이 받는다는 것을 의미한다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측정소 간 오염물질 농도는 높은 상관계수를 보여 동일한 </a:t>
            </a:r>
            <a:r>
              <a:rPr lang="ko-KR" altLang="en-US" dirty="0" err="1"/>
              <a:t>대기질</a:t>
            </a:r>
            <a:r>
              <a:rPr lang="ko-KR" altLang="en-US" dirty="0"/>
              <a:t> </a:t>
            </a:r>
            <a:r>
              <a:rPr lang="ko-KR" altLang="en-US" dirty="0" err="1"/>
              <a:t>영향권역에</a:t>
            </a:r>
            <a:r>
              <a:rPr lang="ko-KR" altLang="en-US" dirty="0"/>
              <a:t> 속함을 시사했다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대기측정망에서 대형 발전소의 오염물질 </a:t>
            </a:r>
            <a:r>
              <a:rPr lang="ko-KR" altLang="en-US" dirty="0" err="1"/>
              <a:t>배출영향을</a:t>
            </a:r>
            <a:r>
              <a:rPr lang="ko-KR" altLang="en-US" dirty="0"/>
              <a:t> 감지하기 어려운 이유는 다음과 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1. 150m </a:t>
            </a:r>
            <a:r>
              <a:rPr lang="ko-KR" altLang="en-US" dirty="0"/>
              <a:t>이상의 높이에서 배출된 오염물질이 지상 대기측정망에서 감지되기 어려움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측정된 </a:t>
            </a:r>
            <a:r>
              <a:rPr lang="ko-KR" altLang="en-US" dirty="0"/>
              <a:t>농도가 기상조건</a:t>
            </a:r>
            <a:r>
              <a:rPr lang="en-US" altLang="ko-KR" dirty="0"/>
              <a:t>(</a:t>
            </a:r>
            <a:r>
              <a:rPr lang="ko-KR" altLang="en-US" dirty="0"/>
              <a:t>강우</a:t>
            </a:r>
            <a:r>
              <a:rPr lang="en-US" altLang="ko-KR" dirty="0"/>
              <a:t>, </a:t>
            </a:r>
            <a:r>
              <a:rPr lang="ko-KR" altLang="en-US" dirty="0"/>
              <a:t>풍속</a:t>
            </a:r>
            <a:r>
              <a:rPr lang="en-US" altLang="ko-KR" dirty="0"/>
              <a:t>, </a:t>
            </a:r>
            <a:r>
              <a:rPr lang="ko-KR" altLang="en-US" dirty="0"/>
              <a:t>풍향 등</a:t>
            </a:r>
            <a:r>
              <a:rPr lang="en-US" altLang="ko-KR" dirty="0"/>
              <a:t>)</a:t>
            </a:r>
            <a:r>
              <a:rPr lang="ko-KR" altLang="en-US" dirty="0"/>
              <a:t>의 영향을 크게 </a:t>
            </a:r>
            <a:r>
              <a:rPr lang="ko-KR" altLang="en-US" dirty="0" smtClean="0"/>
              <a:t>받음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보령발전본부 전경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50" y="3640182"/>
            <a:ext cx="7957184" cy="49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643494" y="8729726"/>
            <a:ext cx="480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이미지 출처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한국중부발전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보령발전본부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1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추천해줄 </a:t>
            </a:r>
            <a:r>
              <a:rPr lang="ko-KR" altLang="en-US" sz="2400" dirty="0" err="1" smtClean="0"/>
              <a:t>태마파크를</a:t>
            </a:r>
            <a:r>
              <a:rPr lang="ko-KR" altLang="en-US" sz="2400" dirty="0" smtClean="0"/>
              <a:t> 크롤링해서 리스트 안에 넣습니다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598312"/>
            <a:ext cx="5292894" cy="15910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678252"/>
            <a:ext cx="6246454" cy="1571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5" y="7844511"/>
            <a:ext cx="8517025" cy="10575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650" y="3587789"/>
            <a:ext cx="2675523" cy="26755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7786" y="3573414"/>
            <a:ext cx="2172904" cy="20501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6304" y="3587789"/>
            <a:ext cx="2057397" cy="188594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9735" y="6759657"/>
            <a:ext cx="9151275" cy="10149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8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태마파크</a:t>
            </a:r>
            <a:r>
              <a:rPr kumimoji="0" lang="ko-KR" altLang="en-US" sz="28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크롤링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&amp; DB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작업</a:t>
            </a:r>
            <a:endParaRPr kumimoji="0" lang="en-US" altLang="ko-KR" sz="28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843653" y="5212974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3767461" y="7387227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구부러진 연결선 3"/>
          <p:cNvCxnSpPr>
            <a:endCxn id="5" idx="1"/>
          </p:cNvCxnSpPr>
          <p:nvPr/>
        </p:nvCxnSpPr>
        <p:spPr>
          <a:xfrm rot="5400000" flipH="1" flipV="1">
            <a:off x="7008578" y="5393941"/>
            <a:ext cx="2962315" cy="190515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42314" y="3354109"/>
            <a:ext cx="8171387" cy="30225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13065372" y="6435169"/>
            <a:ext cx="1026188" cy="2958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8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4" y="2561876"/>
            <a:ext cx="92936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리뷰수를</a:t>
            </a:r>
            <a:r>
              <a:rPr lang="ko-KR" altLang="en-US" sz="2400" dirty="0" smtClean="0"/>
              <a:t> 꺼냈는데 </a:t>
            </a:r>
            <a:r>
              <a:rPr lang="en-US" altLang="ko-KR" sz="2400" dirty="0" smtClean="0"/>
              <a:t>999</a:t>
            </a:r>
            <a:r>
              <a:rPr lang="ko-KR" altLang="en-US" sz="2400" dirty="0" smtClean="0"/>
              <a:t>개 이상이면 그 뒤에 </a:t>
            </a:r>
            <a:r>
              <a:rPr lang="en-US" altLang="ko-KR" sz="2400" dirty="0" smtClean="0"/>
              <a:t>+ </a:t>
            </a:r>
            <a:r>
              <a:rPr lang="ko-KR" altLang="en-US" sz="2400" dirty="0" smtClean="0"/>
              <a:t>가 붙어서 그 </a:t>
            </a:r>
            <a:r>
              <a:rPr lang="en-US" altLang="ko-KR" sz="2400" dirty="0" smtClean="0"/>
              <a:t>+ </a:t>
            </a:r>
            <a:r>
              <a:rPr lang="ko-KR" altLang="en-US" sz="2400" dirty="0" smtClean="0"/>
              <a:t>를 지우고 </a:t>
            </a:r>
            <a:r>
              <a:rPr lang="ko-KR" altLang="en-US" sz="2400" dirty="0" err="1" smtClean="0"/>
              <a:t>숫자형태로</a:t>
            </a:r>
            <a:r>
              <a:rPr lang="ko-KR" altLang="en-US" sz="2400" dirty="0" smtClean="0"/>
              <a:t> 다시 저장했습니다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그리고 </a:t>
            </a:r>
            <a:r>
              <a:rPr lang="ko-KR" altLang="en-US" sz="2400" dirty="0" err="1" smtClean="0"/>
              <a:t>태마파크의</a:t>
            </a:r>
            <a:r>
              <a:rPr lang="ko-KR" altLang="en-US" sz="2400" dirty="0" smtClean="0"/>
              <a:t> 이미지와 </a:t>
            </a:r>
            <a:r>
              <a:rPr lang="en-US" altLang="ko-KR" sz="2400" dirty="0" smtClean="0"/>
              <a:t>index</a:t>
            </a:r>
            <a:r>
              <a:rPr lang="ko-KR" altLang="en-US" sz="2400" dirty="0" smtClean="0"/>
              <a:t>를 추가해서 </a:t>
            </a:r>
            <a:r>
              <a:rPr lang="en-US" altLang="ko-KR" sz="2400" dirty="0" err="1" smtClean="0"/>
              <a:t>concat</a:t>
            </a:r>
            <a:r>
              <a:rPr lang="ko-KR" altLang="en-US" sz="2400" dirty="0" smtClean="0"/>
              <a:t>로 합쳐서 </a:t>
            </a:r>
            <a:r>
              <a:rPr lang="en-US" altLang="ko-KR" sz="2400" dirty="0" smtClean="0"/>
              <a:t>csv</a:t>
            </a:r>
            <a:r>
              <a:rPr lang="ko-KR" altLang="en-US" sz="2400" dirty="0" smtClean="0"/>
              <a:t>로 만들었습니다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897249"/>
            <a:ext cx="16011945" cy="17757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856303"/>
            <a:ext cx="14611996" cy="5647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4" y="8780795"/>
            <a:ext cx="7569362" cy="5980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4" y="6604292"/>
            <a:ext cx="8221364" cy="19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오라클 </a:t>
            </a:r>
            <a:r>
              <a:rPr lang="en-US" altLang="ko-KR" sz="2400" dirty="0" smtClean="0"/>
              <a:t>SQL</a:t>
            </a:r>
            <a:r>
              <a:rPr lang="ko-KR" altLang="en-US" sz="2400" dirty="0" smtClean="0"/>
              <a:t>에서 </a:t>
            </a:r>
            <a:r>
              <a:rPr lang="en-US" altLang="ko-KR" sz="2400" dirty="0" err="1" smtClean="0"/>
              <a:t>mis</a:t>
            </a:r>
            <a:r>
              <a:rPr lang="en-US" altLang="ko-KR" sz="2400" dirty="0" smtClean="0"/>
              <a:t> DB</a:t>
            </a:r>
            <a:r>
              <a:rPr lang="ko-KR" altLang="en-US" sz="2400" dirty="0" smtClean="0"/>
              <a:t>를 생성하고 기본적인 멤버 테이블을 생성했습니다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80" y="3613642"/>
            <a:ext cx="7002204" cy="55652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032" y="2859920"/>
            <a:ext cx="9365199" cy="63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태마파크</a:t>
            </a:r>
            <a:r>
              <a:rPr lang="ko-KR" altLang="en-US" sz="2400" dirty="0" smtClean="0"/>
              <a:t> 테이블을 생성하고 </a:t>
            </a:r>
            <a:r>
              <a:rPr lang="en-US" altLang="ko-KR" sz="2400" dirty="0" err="1" smtClean="0"/>
              <a:t>mno</a:t>
            </a:r>
            <a:r>
              <a:rPr lang="ko-KR" altLang="en-US" sz="2400" dirty="0" smtClean="0"/>
              <a:t>와 </a:t>
            </a:r>
            <a:r>
              <a:rPr lang="en-US" altLang="ko-KR" sz="2400" dirty="0" err="1" smtClean="0"/>
              <a:t>pno</a:t>
            </a:r>
            <a:r>
              <a:rPr lang="ko-KR" altLang="en-US" sz="2400" dirty="0" smtClean="0"/>
              <a:t>의 시퀀스를 생성했습니다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685" y="3190158"/>
            <a:ext cx="5713044" cy="2682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685" y="6150424"/>
            <a:ext cx="5818585" cy="27235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3816695"/>
            <a:ext cx="9431741" cy="456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태마파크</a:t>
            </a:r>
            <a:r>
              <a:rPr lang="ko-KR" altLang="en-US" sz="2400" dirty="0" smtClean="0"/>
              <a:t> 페이지의 리스트와 </a:t>
            </a:r>
            <a:r>
              <a:rPr lang="ko-KR" altLang="en-US" sz="2400" dirty="0" err="1" smtClean="0"/>
              <a:t>페이징</a:t>
            </a:r>
            <a:r>
              <a:rPr lang="ko-KR" altLang="en-US" sz="2400" dirty="0" smtClean="0"/>
              <a:t> 처리를 하기 위해 먼저 기본 페이지 값을 설정해주고 </a:t>
            </a:r>
            <a:r>
              <a:rPr lang="en-US" altLang="ko-KR" sz="2400" dirty="0" smtClean="0"/>
              <a:t>Dao</a:t>
            </a:r>
            <a:r>
              <a:rPr lang="ko-KR" altLang="en-US" sz="2400" dirty="0" smtClean="0"/>
              <a:t>에서 </a:t>
            </a:r>
            <a:r>
              <a:rPr lang="ko-KR" altLang="en-US" sz="2400" dirty="0" err="1" smtClean="0"/>
              <a:t>가지고온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list</a:t>
            </a:r>
            <a:r>
              <a:rPr lang="ko-KR" altLang="en-US" sz="2400" dirty="0" smtClean="0"/>
              <a:t>로 페이지에 추가해준다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8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스프링 작업</a:t>
            </a:r>
            <a:endParaRPr kumimoji="0" lang="en-US" altLang="ko-KR" sz="28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327356"/>
            <a:ext cx="8443151" cy="54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각 페이지가 로딩이 되는데 오래 걸리는데 그 때 다른 버튼들을 누르게 </a:t>
            </a:r>
            <a:r>
              <a:rPr lang="ko-KR" altLang="en-US" sz="2400" dirty="0"/>
              <a:t>되</a:t>
            </a:r>
            <a:r>
              <a:rPr lang="ko-KR" altLang="en-US" sz="2400" dirty="0" smtClean="0"/>
              <a:t>면 오류가 생기기 때문에 </a:t>
            </a:r>
            <a:r>
              <a:rPr lang="ko-KR" altLang="en-US" sz="2400" dirty="0" err="1" smtClean="0"/>
              <a:t>인터셉터를</a:t>
            </a:r>
            <a:r>
              <a:rPr lang="ko-KR" altLang="en-US" sz="2400" dirty="0" smtClean="0"/>
              <a:t> 추가하게 됐습니다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063435" y="2478965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28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Interceptor </a:t>
            </a:r>
            <a:r>
              <a:rPr kumimoji="0" lang="ko-KR" altLang="en-US" sz="28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처리</a:t>
            </a:r>
            <a:endParaRPr kumimoji="0" lang="en-US" altLang="ko-KR" sz="28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4269049"/>
            <a:ext cx="9369876" cy="48668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639" y="4397869"/>
            <a:ext cx="7010003" cy="46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유지관리 측면에서 로그가 필요하기 때문에 추가했습니다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063435" y="2395827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Log</a:t>
            </a:r>
            <a:r>
              <a:rPr kumimoji="0" lang="en-US" altLang="ko-KR" sz="28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8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처리</a:t>
            </a:r>
            <a:endParaRPr kumimoji="0" lang="en-US" altLang="ko-KR" sz="28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90" y="4205434"/>
            <a:ext cx="10978186" cy="34259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699650"/>
            <a:ext cx="8988806" cy="19301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59" y="7710660"/>
            <a:ext cx="5926899" cy="19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/2</a:t>
            </a: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" name="TextBox 19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522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679119"/>
            <a:ext cx="12415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en-US" altLang="ko-KR" sz="2800" b="1" dirty="0" smtClean="0"/>
              <a:t>  (</a:t>
            </a:r>
            <a:r>
              <a:rPr lang="ko-KR" altLang="en-US" sz="2800" b="1" dirty="0" smtClean="0"/>
              <a:t>화면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21" name="Picture 2" descr="실시간뷰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08" y="2517163"/>
            <a:ext cx="9940791" cy="685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4487858" y="7286363"/>
            <a:ext cx="3962400" cy="126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</a:t>
            </a:r>
            <a:r>
              <a:rPr lang="en-US" altLang="ko-KR" dirty="0" smtClean="0"/>
              <a:t>API :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구글 지도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실시간 </a:t>
            </a:r>
            <a:r>
              <a:rPr lang="ko-KR" altLang="en-US" dirty="0" err="1" smtClean="0"/>
              <a:t>대기질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CCTV : </a:t>
            </a:r>
            <a:r>
              <a:rPr lang="ko-KR" altLang="en-US" dirty="0" smtClean="0"/>
              <a:t>도시교통 정보센터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7842012" y="3983401"/>
            <a:ext cx="1066800" cy="5214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18" idx="0"/>
          </p:cNvCxnSpPr>
          <p:nvPr/>
        </p:nvCxnSpPr>
        <p:spPr>
          <a:xfrm flipV="1">
            <a:off x="8375412" y="1611460"/>
            <a:ext cx="2115827" cy="23719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8" idx="4"/>
          </p:cNvCxnSpPr>
          <p:nvPr/>
        </p:nvCxnSpPr>
        <p:spPr>
          <a:xfrm>
            <a:off x="8375412" y="4504845"/>
            <a:ext cx="2115827" cy="204360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1239" y="1602277"/>
            <a:ext cx="5201047" cy="4877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3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67911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2326345" y="4251544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 창 띄우기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1954296" y="3793153"/>
            <a:ext cx="838200" cy="773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821196" y="5226813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버튼 클릭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355884" y="5226813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버튼의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값과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입력값</a:t>
            </a:r>
            <a:r>
              <a:rPr lang="ko-KR" altLang="en-US" dirty="0"/>
              <a:t> </a:t>
            </a:r>
            <a:r>
              <a:rPr lang="ko-KR" altLang="en-US" dirty="0" err="1" smtClean="0"/>
              <a:t>읽어오기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890572" y="5211720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Ajax</a:t>
            </a:r>
            <a:r>
              <a:rPr lang="ko-KR" altLang="en-US" dirty="0"/>
              <a:t> </a:t>
            </a:r>
            <a:r>
              <a:rPr lang="ko-KR" altLang="en-US" dirty="0" smtClean="0"/>
              <a:t>통신을 통한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정보 받아오기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4425260" y="5211720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API </a:t>
            </a:r>
            <a:r>
              <a:rPr lang="ko-KR" altLang="en-US" dirty="0" smtClean="0"/>
              <a:t>정보를 통해서 </a:t>
            </a:r>
            <a:r>
              <a:rPr lang="ko-KR" altLang="en-US" dirty="0" err="1" smtClean="0"/>
              <a:t>정보창</a:t>
            </a:r>
            <a:r>
              <a:rPr lang="ko-KR" altLang="en-US" dirty="0" smtClean="0"/>
              <a:t> 함수 호출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326345" y="7151457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 결과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1954296" y="6693066"/>
            <a:ext cx="838200" cy="773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821196" y="8126726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정보창</a:t>
            </a:r>
            <a:r>
              <a:rPr lang="ko-KR" altLang="en-US" dirty="0" smtClean="0"/>
              <a:t> 호출 함수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7355884" y="8126726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매개변수를 통한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API </a:t>
            </a:r>
            <a:r>
              <a:rPr lang="ko-KR" altLang="en-US" dirty="0" smtClean="0"/>
              <a:t>정보 받아오기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0890572" y="8111633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Iframe</a:t>
            </a:r>
            <a:r>
              <a:rPr lang="ko-KR" altLang="en-US" dirty="0" smtClean="0"/>
              <a:t>을 통한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화면 띄우기</a:t>
            </a:r>
            <a:endParaRPr lang="ko-KR" altLang="en-US" dirty="0"/>
          </a:p>
        </p:txBody>
      </p:sp>
      <p:cxnSp>
        <p:nvCxnSpPr>
          <p:cNvPr id="37" name="직선 화살표 연결선 36"/>
          <p:cNvCxnSpPr>
            <a:stCxn id="28" idx="3"/>
            <a:endCxn id="29" idx="1"/>
          </p:cNvCxnSpPr>
          <p:nvPr/>
        </p:nvCxnSpPr>
        <p:spPr>
          <a:xfrm>
            <a:off x="6030996" y="5603087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9565684" y="5603087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13100372" y="5603087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6030996" y="8509466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565684" y="8509466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1" idx="2"/>
            <a:endCxn id="28" idx="1"/>
          </p:cNvCxnSpPr>
          <p:nvPr/>
        </p:nvCxnSpPr>
        <p:spPr>
          <a:xfrm rot="16200000" flipH="1">
            <a:off x="3326722" y="5108613"/>
            <a:ext cx="598996" cy="389951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16200000" flipH="1">
            <a:off x="3326721" y="8014993"/>
            <a:ext cx="598996" cy="389951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4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468" y="8570733"/>
            <a:ext cx="8277845" cy="1039861"/>
          </a:xfrm>
          <a:prstGeom prst="rect">
            <a:avLst/>
          </a:prstGeom>
        </p:spPr>
      </p:pic>
      <p:cxnSp>
        <p:nvCxnSpPr>
          <p:cNvPr id="50" name="꺾인 연결선 49"/>
          <p:cNvCxnSpPr>
            <a:stCxn id="46" idx="3"/>
            <a:endCxn id="48" idx="2"/>
          </p:cNvCxnSpPr>
          <p:nvPr/>
        </p:nvCxnSpPr>
        <p:spPr>
          <a:xfrm flipV="1">
            <a:off x="10575313" y="8304878"/>
            <a:ext cx="1256632" cy="785786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9" idx="1"/>
          </p:cNvCxnSpPr>
          <p:nvPr/>
        </p:nvCxnSpPr>
        <p:spPr>
          <a:xfrm flipH="1" flipV="1">
            <a:off x="6207791" y="5797931"/>
            <a:ext cx="1431089" cy="223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실시간뷰_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83" y="3267720"/>
            <a:ext cx="7189005" cy="495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1072024" y="3459979"/>
            <a:ext cx="788233" cy="48448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191" y="3045650"/>
            <a:ext cx="10943508" cy="5259228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638880" y="5623829"/>
            <a:ext cx="9664819" cy="39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51"/>
          <p:cNvCxnSpPr>
            <a:stCxn id="47" idx="2"/>
            <a:endCxn id="46" idx="1"/>
          </p:cNvCxnSpPr>
          <p:nvPr/>
        </p:nvCxnSpPr>
        <p:spPr>
          <a:xfrm rot="16200000" flipH="1">
            <a:off x="1488911" y="8282107"/>
            <a:ext cx="785786" cy="831327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21" name="Picture 2" descr="실시간뷰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06" y="3287204"/>
            <a:ext cx="7189005" cy="495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815" y="5484225"/>
            <a:ext cx="12236087" cy="422159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45642" y="4374975"/>
            <a:ext cx="1268478" cy="2793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0"/>
            <a:endCxn id="26" idx="3"/>
          </p:cNvCxnSpPr>
          <p:nvPr/>
        </p:nvCxnSpPr>
        <p:spPr>
          <a:xfrm rot="16200000" flipV="1">
            <a:off x="6423134" y="3005651"/>
            <a:ext cx="3946685" cy="696471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9" idx="1"/>
          </p:cNvCxnSpPr>
          <p:nvPr/>
        </p:nvCxnSpPr>
        <p:spPr>
          <a:xfrm rot="10800000">
            <a:off x="3386309" y="6504929"/>
            <a:ext cx="3388975" cy="2829197"/>
          </a:xfrm>
          <a:prstGeom prst="bentConnector3">
            <a:avLst>
              <a:gd name="adj1" fmla="val 9989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752493" y="8461349"/>
            <a:ext cx="10252678" cy="557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75283" y="9164583"/>
            <a:ext cx="1792793" cy="3390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2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4279603" y="2597938"/>
            <a:ext cx="6477000" cy="693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46403" y="2902738"/>
            <a:ext cx="41148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활용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17803" y="4537979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단일 회귀 분석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584403" y="3969538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17803" y="6348615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다중 회귀 분석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584403" y="5780174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117803" y="8121153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KNN </a:t>
            </a:r>
            <a:r>
              <a:rPr lang="ko-KR" altLang="en-US" dirty="0" smtClean="0">
                <a:solidFill>
                  <a:schemeClr val="tx1"/>
                </a:solidFill>
              </a:rPr>
              <a:t>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584403" y="7552712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038270" y="2597938"/>
            <a:ext cx="6477000" cy="693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2105070" y="2902738"/>
            <a:ext cx="41148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활용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876470" y="4537979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기상청 기상 자료 </a:t>
            </a:r>
            <a:r>
              <a:rPr lang="ko-KR" altLang="en-US" dirty="0" err="1" smtClean="0">
                <a:solidFill>
                  <a:schemeClr val="tx1"/>
                </a:solidFill>
              </a:rPr>
              <a:t>개방포털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기온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강수량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바람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습도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1343070" y="3969538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876470" y="6348615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실시간 </a:t>
            </a:r>
            <a:r>
              <a:rPr lang="ko-KR" altLang="en-US" dirty="0" err="1" smtClean="0">
                <a:solidFill>
                  <a:schemeClr val="tx1"/>
                </a:solidFill>
              </a:rPr>
              <a:t>대기질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서울시 미세먼지 농도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1343070" y="5780174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876470" y="8121153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서울 특별시 대기환경 정보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양천구 미세먼지 데이터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1343070" y="7552712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93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가공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541536" y="3193354"/>
            <a:ext cx="15344409" cy="6411628"/>
            <a:chOff x="895351" y="1790700"/>
            <a:chExt cx="16406890" cy="766987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351" y="1790700"/>
              <a:ext cx="13182600" cy="7669876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4349492" y="1790700"/>
              <a:ext cx="2952749" cy="76698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4566224" y="2086598"/>
              <a:ext cx="2519284" cy="7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 설명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4625716" y="6605529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결측치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: 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제거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4625716" y="5511593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2014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~ 2024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 활용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4625716" y="337906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기상청 기상 자료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개방포털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4625716" y="444845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실시간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대기질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9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089" y="2409716"/>
            <a:ext cx="11560689" cy="7244923"/>
          </a:xfrm>
          <a:prstGeom prst="rect">
            <a:avLst/>
          </a:prstGeom>
        </p:spPr>
      </p:pic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>(</a:t>
            </a:r>
            <a:r>
              <a:rPr lang="ko-KR" altLang="en-US" sz="2800" b="1" dirty="0" err="1" smtClean="0"/>
              <a:t>속성들간의</a:t>
            </a:r>
            <a:r>
              <a:rPr lang="ko-KR" altLang="en-US" sz="2800" b="1" dirty="0" smtClean="0"/>
              <a:t> 상관계수 분석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4420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3102993"/>
            <a:ext cx="12415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en-US" altLang="ko-KR" sz="2800" b="1" dirty="0" smtClean="0"/>
              <a:t>  (</a:t>
            </a:r>
            <a:r>
              <a:rPr lang="ko-KR" altLang="en-US" sz="2800" b="1" dirty="0" smtClean="0"/>
              <a:t>단일 </a:t>
            </a:r>
            <a:r>
              <a:rPr lang="ko-KR" altLang="en-US" sz="2800" b="1" dirty="0" err="1" smtClean="0"/>
              <a:t>선형회귀</a:t>
            </a:r>
            <a:r>
              <a:rPr lang="ko-KR" altLang="en-US" sz="2800" b="1" dirty="0" smtClean="0"/>
              <a:t> 분석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035546" y="6441249"/>
            <a:ext cx="3440363" cy="549748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66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164" y="1084153"/>
            <a:ext cx="12232228" cy="82643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8594094" y="5350228"/>
            <a:ext cx="5124855" cy="34181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348213" y="4876232"/>
            <a:ext cx="4513209" cy="2600551"/>
          </a:xfrm>
          <a:prstGeom prst="wedgeRoundRectCallout">
            <a:avLst>
              <a:gd name="adj1" fmla="val 70685"/>
              <a:gd name="adj2" fmla="val 34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PM25</a:t>
            </a:r>
            <a:r>
              <a:rPr lang="ko-KR" altLang="en-US" dirty="0"/>
              <a:t>와 </a:t>
            </a:r>
            <a:r>
              <a:rPr lang="en-US" altLang="ko-KR" dirty="0"/>
              <a:t>PM10</a:t>
            </a:r>
            <a:r>
              <a:rPr lang="ko-KR" altLang="en-US" dirty="0"/>
              <a:t>대가 비슷한 데이터 활용</a:t>
            </a:r>
            <a:endParaRPr lang="en-US" altLang="ko-KR" dirty="0"/>
          </a:p>
          <a:p>
            <a:pPr algn="ctr"/>
            <a:r>
              <a:rPr lang="ko-KR" altLang="en-US" dirty="0"/>
              <a:t>해당 그래프는 </a:t>
            </a:r>
            <a:r>
              <a:rPr lang="en-US" altLang="ko-KR" dirty="0"/>
              <a:t>[</a:t>
            </a:r>
            <a:r>
              <a:rPr lang="ko-KR" altLang="en-US" dirty="0"/>
              <a:t>기온 </a:t>
            </a:r>
            <a:r>
              <a:rPr lang="en-US" altLang="ko-KR" dirty="0"/>
              <a:t>– pm25]</a:t>
            </a:r>
            <a:r>
              <a:rPr lang="ko-KR" altLang="en-US" dirty="0"/>
              <a:t>의 관계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그래프가 유추되지 않기에</a:t>
            </a:r>
            <a:endParaRPr lang="en-US" altLang="ko-KR" dirty="0"/>
          </a:p>
          <a:p>
            <a:pPr algn="ctr"/>
            <a:r>
              <a:rPr lang="ko-KR" altLang="en-US" dirty="0"/>
              <a:t>단일 </a:t>
            </a:r>
            <a:r>
              <a:rPr lang="ko-KR" altLang="en-US" dirty="0" err="1"/>
              <a:t>선형회귀</a:t>
            </a:r>
            <a:r>
              <a:rPr lang="ko-KR" altLang="en-US" dirty="0"/>
              <a:t> 모델은 맞지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279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다중 </a:t>
            </a:r>
            <a:r>
              <a:rPr lang="ko-KR" altLang="en-US" sz="2800" b="1" dirty="0" smtClean="0"/>
              <a:t>회귀 </a:t>
            </a:r>
            <a:r>
              <a:rPr lang="ko-KR" altLang="en-US" sz="2800" b="1" dirty="0"/>
              <a:t>분석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769" y="3170238"/>
            <a:ext cx="16411533" cy="5201293"/>
          </a:xfrm>
          <a:prstGeom prst="rect">
            <a:avLst/>
          </a:prstGeom>
        </p:spPr>
      </p:pic>
      <p:sp>
        <p:nvSpPr>
          <p:cNvPr id="16" name="모서리가 둥근 사각형 설명선 15"/>
          <p:cNvSpPr/>
          <p:nvPr/>
        </p:nvSpPr>
        <p:spPr>
          <a:xfrm>
            <a:off x="6412618" y="8488736"/>
            <a:ext cx="9448800" cy="1071207"/>
          </a:xfrm>
          <a:prstGeom prst="wedgeRoundRectCallout">
            <a:avLst>
              <a:gd name="adj1" fmla="val -55841"/>
              <a:gd name="adj2" fmla="val -492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활용된 데이터에서 </a:t>
            </a:r>
            <a:r>
              <a:rPr lang="en-US" altLang="ko-KR" dirty="0" smtClean="0"/>
              <a:t>PM25</a:t>
            </a:r>
            <a:r>
              <a:rPr lang="ko-KR" altLang="en-US" dirty="0" smtClean="0"/>
              <a:t>를 종속변수로 한 다중 선형 회귀 분석 </a:t>
            </a:r>
            <a:r>
              <a:rPr lang="ko-KR" altLang="en-US" dirty="0"/>
              <a:t>모</a:t>
            </a:r>
            <a:r>
              <a:rPr lang="ko-KR" altLang="en-US" dirty="0" smtClean="0"/>
              <a:t>델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366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다중 </a:t>
            </a:r>
            <a:r>
              <a:rPr lang="ko-KR" altLang="en-US" sz="2800" b="1" dirty="0" smtClean="0"/>
              <a:t>회귀 </a:t>
            </a:r>
            <a:r>
              <a:rPr lang="ko-KR" altLang="en-US" sz="2800" b="1" dirty="0"/>
              <a:t>분석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085850" y="3195501"/>
            <a:ext cx="16002000" cy="6313985"/>
            <a:chOff x="1085850" y="1665457"/>
            <a:chExt cx="16002000" cy="784403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7300" y="2150264"/>
              <a:ext cx="8915400" cy="4910258"/>
            </a:xfrm>
            <a:prstGeom prst="rect">
              <a:avLst/>
            </a:prstGeom>
          </p:spPr>
        </p:pic>
        <p:pic>
          <p:nvPicPr>
            <p:cNvPr id="19" name="그림 1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257300" y="7933099"/>
              <a:ext cx="14962327" cy="1576388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805694" y="1665457"/>
              <a:ext cx="3818611" cy="792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r>
                <a:rPr lang="ko-KR" altLang="en-US" dirty="0" smtClean="0"/>
                <a:t>월 </a:t>
              </a:r>
              <a:r>
                <a:rPr lang="en-US" altLang="ko-KR" dirty="0" smtClean="0"/>
                <a:t>20</a:t>
              </a:r>
              <a:r>
                <a:rPr lang="ko-KR" altLang="en-US" dirty="0" smtClean="0"/>
                <a:t>일의 </a:t>
              </a:r>
              <a:r>
                <a:rPr lang="en-US" altLang="ko-KR" dirty="0" smtClean="0"/>
                <a:t>PM25 </a:t>
              </a:r>
              <a:r>
                <a:rPr lang="ko-KR" altLang="en-US" dirty="0" smtClean="0"/>
                <a:t>예측 수치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85850" y="7501982"/>
              <a:ext cx="3818611" cy="792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r>
                <a:rPr lang="ko-KR" altLang="en-US" dirty="0" smtClean="0"/>
                <a:t>월 </a:t>
              </a:r>
              <a:r>
                <a:rPr lang="en-US" altLang="ko-KR" dirty="0" smtClean="0"/>
                <a:t>20</a:t>
              </a:r>
              <a:r>
                <a:rPr lang="ko-KR" altLang="en-US" dirty="0" smtClean="0"/>
                <a:t>일의 </a:t>
              </a:r>
              <a:r>
                <a:rPr lang="en-US" altLang="ko-KR" dirty="0" smtClean="0"/>
                <a:t>PM25 </a:t>
              </a:r>
              <a:r>
                <a:rPr lang="ko-KR" altLang="en-US" dirty="0" smtClean="0"/>
                <a:t>실제 수치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14082" y="6058736"/>
              <a:ext cx="2291612" cy="53256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19600" y="8470029"/>
              <a:ext cx="1981200" cy="6973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사각형 설명선 25"/>
            <p:cNvSpPr/>
            <p:nvPr/>
          </p:nvSpPr>
          <p:spPr>
            <a:xfrm>
              <a:off x="13106400" y="6058736"/>
              <a:ext cx="3390900" cy="1451518"/>
            </a:xfrm>
            <a:prstGeom prst="wedgeRoundRectCallout">
              <a:avLst>
                <a:gd name="adj1" fmla="val -42920"/>
                <a:gd name="adj2" fmla="val 767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실시간 </a:t>
              </a:r>
              <a:r>
                <a:rPr lang="ko-KR" altLang="en-US" dirty="0" err="1" smtClean="0"/>
                <a:t>대기질</a:t>
              </a:r>
              <a:r>
                <a:rPr lang="ko-KR" altLang="en-US" dirty="0" smtClean="0"/>
                <a:t> 데이터</a:t>
              </a:r>
              <a:endParaRPr lang="en-US" altLang="ko-KR" dirty="0" smtClean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583553" y="2150264"/>
              <a:ext cx="6504297" cy="2283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실패 원인 </a:t>
              </a:r>
              <a:r>
                <a:rPr lang="en-US" altLang="ko-KR" dirty="0" smtClean="0"/>
                <a:t>:</a:t>
              </a:r>
            </a:p>
            <a:p>
              <a:pPr algn="ctr"/>
              <a:r>
                <a:rPr lang="ko-KR" altLang="en-US" dirty="0"/>
                <a:t>풍향같은 경우 목적형 데이터 이므로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목적형 데이터 </a:t>
              </a:r>
              <a:r>
                <a:rPr lang="en-US" altLang="ko-KR" dirty="0" smtClean="0"/>
                <a:t>/ </a:t>
              </a:r>
              <a:r>
                <a:rPr lang="ko-KR" altLang="en-US" dirty="0" smtClean="0"/>
                <a:t>범주형 데이터의 구분이 필요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421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9626" y="2500820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" name="표 14"/>
          <p:cNvGraphicFramePr/>
          <p:nvPr>
            <p:extLst>
              <p:ext uri="{D42A27DB-BD31-4B8C-83A1-F6EECF244321}">
                <p14:modId xmlns:p14="http://schemas.microsoft.com/office/powerpoint/2010/main" val="131051457"/>
              </p:ext>
            </p:extLst>
          </p:nvPr>
        </p:nvGraphicFramePr>
        <p:xfrm>
          <a:off x="1139626" y="3213155"/>
          <a:ext cx="16160973" cy="6116262"/>
        </p:xfrm>
        <a:graphic>
          <a:graphicData uri="http://schemas.openxmlformats.org/drawingml/2006/table">
            <a:tbl>
              <a:tblPr firstRow="1" bandRow="1"/>
              <a:tblGrid>
                <a:gridCol w="356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3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미세먼지 </a:t>
                      </a:r>
                      <a:b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프로젝트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서울대공원을 기준으로 한 미세먼지 수치와 관광객 수의 상관관계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조사</a:t>
                      </a:r>
                      <a:endParaRPr kumimoji="1" lang="en-US" altLang="ko-KR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: 미세먼지 수치가 높을 때 관광객 수 감소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수치가 낮을 때 관광객 수 증가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94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>(KNN, </a:t>
            </a:r>
            <a:r>
              <a:rPr lang="en-US" altLang="ko-KR" sz="2800" b="1" dirty="0"/>
              <a:t>K-nearest </a:t>
            </a:r>
            <a:r>
              <a:rPr lang="en-US" altLang="ko-KR" sz="2800" b="1" dirty="0" smtClean="0"/>
              <a:t>neighbors </a:t>
            </a:r>
            <a:r>
              <a:rPr lang="ko-KR" altLang="en-US" sz="2800" b="1" dirty="0" smtClean="0"/>
              <a:t>모델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618538" y="3219374"/>
            <a:ext cx="15023851" cy="6350308"/>
            <a:chOff x="838200" y="1508177"/>
            <a:chExt cx="16464041" cy="7952399"/>
          </a:xfrm>
        </p:grpSpPr>
        <p:sp>
          <p:nvSpPr>
            <p:cNvPr id="29" name="직사각형 28"/>
            <p:cNvSpPr/>
            <p:nvPr/>
          </p:nvSpPr>
          <p:spPr>
            <a:xfrm>
              <a:off x="14349492" y="1508177"/>
              <a:ext cx="2952749" cy="7952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566224" y="1720866"/>
              <a:ext cx="2519284" cy="7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 설명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1555265"/>
              <a:ext cx="13239907" cy="7874890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14625716" y="6605529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결측치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: 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제거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4625716" y="5511593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2014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~ 2023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양천구 데이터 활용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4625716" y="337906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기상청 기상 자료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개방포털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4625716" y="444845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서울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특별시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대기환경 정보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5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806259" y="3144986"/>
            <a:ext cx="14814964" cy="6462622"/>
            <a:chOff x="990600" y="1559362"/>
            <a:chExt cx="16407610" cy="804824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0098" y="5829070"/>
              <a:ext cx="15768702" cy="377853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0600" y="1583175"/>
              <a:ext cx="8036637" cy="41344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4551" y="1559362"/>
              <a:ext cx="8163659" cy="415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54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3123214"/>
            <a:ext cx="12415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en-US" altLang="ko-KR" sz="2800" b="1" dirty="0" smtClean="0"/>
              <a:t>K-nearest </a:t>
            </a:r>
            <a:r>
              <a:rPr lang="en-US" altLang="ko-KR" sz="2800" b="1" dirty="0"/>
              <a:t>neighbors </a:t>
            </a:r>
            <a:r>
              <a:rPr lang="ko-KR" altLang="en-US" sz="2800" b="1" dirty="0"/>
              <a:t>모델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873" y="820654"/>
            <a:ext cx="10858501" cy="86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7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584878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779680" y="3245651"/>
            <a:ext cx="14868122" cy="6466486"/>
            <a:chOff x="857250" y="1559146"/>
            <a:chExt cx="16670332" cy="808370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50" y="1559146"/>
              <a:ext cx="11283179" cy="8083702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217366" y="4459344"/>
              <a:ext cx="3517434" cy="2283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Max-Min Scaling </a:t>
              </a:r>
              <a:r>
                <a:rPr lang="ko-KR" altLang="en-US" dirty="0" smtClean="0"/>
                <a:t>활용</a:t>
              </a:r>
              <a:endParaRPr lang="en-US" altLang="ko-KR" dirty="0" smtClean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74753" y="8014439"/>
              <a:ext cx="5252829" cy="1538212"/>
            </a:xfrm>
            <a:prstGeom prst="rect">
              <a:avLst/>
            </a:prstGeom>
          </p:spPr>
        </p:pic>
        <p:sp>
          <p:nvSpPr>
            <p:cNvPr id="21" name="모서리가 둥근 사각형 설명선 20"/>
            <p:cNvSpPr/>
            <p:nvPr/>
          </p:nvSpPr>
          <p:spPr>
            <a:xfrm>
              <a:off x="13511270" y="6016891"/>
              <a:ext cx="3390900" cy="1451518"/>
            </a:xfrm>
            <a:prstGeom prst="wedgeRoundRectCallout">
              <a:avLst>
                <a:gd name="adj1" fmla="val -42920"/>
                <a:gd name="adj2" fmla="val 767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해당 모델의 정확도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34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584878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619560" y="2954908"/>
            <a:ext cx="15188361" cy="6752233"/>
            <a:chOff x="914401" y="1145176"/>
            <a:chExt cx="16704778" cy="832847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401" y="1714500"/>
              <a:ext cx="8000999" cy="77591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5990" y="3149055"/>
              <a:ext cx="8413189" cy="63246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5099" y="1145176"/>
              <a:ext cx="7914701" cy="1991552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11277600" y="3206093"/>
              <a:ext cx="762000" cy="6858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92249" y="2343149"/>
              <a:ext cx="1380551" cy="37050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/>
            <p:cNvCxnSpPr>
              <a:endCxn id="27" idx="1"/>
            </p:cNvCxnSpPr>
            <p:nvPr/>
          </p:nvCxnSpPr>
          <p:spPr>
            <a:xfrm>
              <a:off x="10972800" y="2713654"/>
              <a:ext cx="416392" cy="59287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4197" y="6763420"/>
            <a:ext cx="5058289" cy="233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1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584878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516250" y="3176362"/>
            <a:ext cx="14866694" cy="6535775"/>
            <a:chOff x="1066800" y="1795141"/>
            <a:chExt cx="15621000" cy="755448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6800" y="1795141"/>
              <a:ext cx="15621000" cy="6364111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8955" y="6327938"/>
              <a:ext cx="8948845" cy="3021688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13716000" y="8158711"/>
              <a:ext cx="1447800" cy="118562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77300" y="1820498"/>
              <a:ext cx="7696200" cy="3615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14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79" y="1681919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소감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/>
          <p:nvPr>
            <p:extLst>
              <p:ext uri="{D42A27DB-BD31-4B8C-83A1-F6EECF244321}">
                <p14:modId xmlns:p14="http://schemas.microsoft.com/office/powerpoint/2010/main" val="2192538068"/>
              </p:ext>
            </p:extLst>
          </p:nvPr>
        </p:nvGraphicFramePr>
        <p:xfrm>
          <a:off x="1261810" y="2701456"/>
          <a:ext cx="15573454" cy="6629845"/>
        </p:xfrm>
        <a:graphic>
          <a:graphicData uri="http://schemas.openxmlformats.org/drawingml/2006/table">
            <a:tbl>
              <a:tblPr firstRow="1" bandRow="1"/>
              <a:tblGrid>
                <a:gridCol w="2015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내용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7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15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57599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grpSp>
        <p:nvGrpSpPr>
          <p:cNvPr id="2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626" y="2600356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80209" y="3481268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435219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692142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0765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23" name="타원 22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970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3968</Words>
  <Application>Microsoft Office PowerPoint</Application>
  <PresentationFormat>사용자 지정</PresentationFormat>
  <Paragraphs>943</Paragraphs>
  <Slides>78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78</vt:i4>
      </vt:variant>
    </vt:vector>
  </HeadingPairs>
  <TitlesOfParts>
    <vt:vector size="94" baseType="lpstr">
      <vt:lpstr>?? ??</vt:lpstr>
      <vt:lpstr>D2Coding</vt:lpstr>
      <vt:lpstr>Pretendard SemiBold</vt:lpstr>
      <vt:lpstr>나눔고딕 ExtraBold</vt:lpstr>
      <vt:lpstr>돋움</vt:lpstr>
      <vt:lpstr>돋움체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119</cp:revision>
  <dcterms:created xsi:type="dcterms:W3CDTF">2024-03-13T21:39:25Z</dcterms:created>
  <dcterms:modified xsi:type="dcterms:W3CDTF">2024-07-18T02:59:42Z</dcterms:modified>
  <cp:version>1100.0100.01</cp:version>
</cp:coreProperties>
</file>